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3" r:id="rId2"/>
    <p:sldId id="257" r:id="rId3"/>
    <p:sldId id="258" r:id="rId4"/>
    <p:sldId id="259" r:id="rId5"/>
    <p:sldId id="301" r:id="rId6"/>
    <p:sldId id="261" r:id="rId7"/>
    <p:sldId id="262" r:id="rId8"/>
    <p:sldId id="263" r:id="rId9"/>
    <p:sldId id="312" r:id="rId10"/>
    <p:sldId id="313" r:id="rId11"/>
    <p:sldId id="315" r:id="rId12"/>
    <p:sldId id="314" r:id="rId13"/>
    <p:sldId id="302" r:id="rId14"/>
    <p:sldId id="264" r:id="rId15"/>
    <p:sldId id="265" r:id="rId16"/>
    <p:sldId id="267" r:id="rId17"/>
    <p:sldId id="268" r:id="rId18"/>
    <p:sldId id="270" r:id="rId19"/>
    <p:sldId id="303" r:id="rId20"/>
    <p:sldId id="271" r:id="rId21"/>
    <p:sldId id="295" r:id="rId22"/>
    <p:sldId id="294" r:id="rId23"/>
    <p:sldId id="300" r:id="rId24"/>
    <p:sldId id="296" r:id="rId25"/>
    <p:sldId id="307" r:id="rId26"/>
    <p:sldId id="309" r:id="rId27"/>
    <p:sldId id="31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CB8B1-FE6F-4789-A678-FB870B154B92}" type="doc">
      <dgm:prSet loTypeId="urn:microsoft.com/office/officeart/2016/7/layout/BasicLinearProcessNumbered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9321FD-9BCA-4873-9481-A5B4F1C4788C}">
      <dgm:prSet/>
      <dgm:spPr/>
      <dgm:t>
        <a:bodyPr/>
        <a:lstStyle/>
        <a:p>
          <a:r>
            <a:rPr lang="pt-BR" dirty="0"/>
            <a:t>Fratura estável  – hemodinâmica estável</a:t>
          </a:r>
          <a:endParaRPr lang="en-US" dirty="0"/>
        </a:p>
      </dgm:t>
    </dgm:pt>
    <dgm:pt modelId="{64571B57-312C-4DBD-BA8C-3300FD9FB4C1}" type="parTrans" cxnId="{95BAE221-39B8-49BD-BB75-D5CC2BE18F70}">
      <dgm:prSet/>
      <dgm:spPr/>
      <dgm:t>
        <a:bodyPr/>
        <a:lstStyle/>
        <a:p>
          <a:endParaRPr lang="en-US"/>
        </a:p>
      </dgm:t>
    </dgm:pt>
    <dgm:pt modelId="{CF474EA2-9A71-43FE-BACD-0DCCAD92CB9A}" type="sibTrans" cxnId="{95BAE221-39B8-49BD-BB75-D5CC2BE18F70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4C65B6ED-159B-4CE5-B7E2-E7B9DB3DF750}">
      <dgm:prSet/>
      <dgm:spPr/>
      <dgm:t>
        <a:bodyPr/>
        <a:lstStyle/>
        <a:p>
          <a:r>
            <a:rPr lang="pt-BR" dirty="0"/>
            <a:t>Fratura estável  – hemodinâmica instável</a:t>
          </a:r>
          <a:endParaRPr lang="en-US" dirty="0"/>
        </a:p>
      </dgm:t>
    </dgm:pt>
    <dgm:pt modelId="{2263BEF2-2AF5-4805-B042-05DC627B813F}" type="parTrans" cxnId="{706095DA-230A-435B-A559-85E6175F7E7D}">
      <dgm:prSet/>
      <dgm:spPr/>
      <dgm:t>
        <a:bodyPr/>
        <a:lstStyle/>
        <a:p>
          <a:endParaRPr lang="en-US"/>
        </a:p>
      </dgm:t>
    </dgm:pt>
    <dgm:pt modelId="{90B71B11-C737-4EA5-9099-B7DE709F6B5C}" type="sibTrans" cxnId="{706095DA-230A-435B-A559-85E6175F7E7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38363A8-E247-42A5-B742-FA3F9B32D312}">
      <dgm:prSet/>
      <dgm:spPr/>
      <dgm:t>
        <a:bodyPr/>
        <a:lstStyle/>
        <a:p>
          <a:r>
            <a:rPr lang="pt-BR"/>
            <a:t>Fratura instável – hemodinâmica estável</a:t>
          </a:r>
          <a:endParaRPr lang="en-US"/>
        </a:p>
      </dgm:t>
    </dgm:pt>
    <dgm:pt modelId="{6A0FE29C-E13A-48DE-A975-008D3D99AC99}" type="parTrans" cxnId="{98C0CCB3-C458-498B-9BCD-385842244B72}">
      <dgm:prSet/>
      <dgm:spPr/>
      <dgm:t>
        <a:bodyPr/>
        <a:lstStyle/>
        <a:p>
          <a:endParaRPr lang="en-US"/>
        </a:p>
      </dgm:t>
    </dgm:pt>
    <dgm:pt modelId="{48E929DB-2669-4FDF-A7FD-6E78F1E600DE}" type="sibTrans" cxnId="{98C0CCB3-C458-498B-9BCD-385842244B7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2F4100F-3256-47EF-8A9E-BFD378209E18}">
      <dgm:prSet/>
      <dgm:spPr/>
      <dgm:t>
        <a:bodyPr/>
        <a:lstStyle/>
        <a:p>
          <a:r>
            <a:rPr lang="pt-BR" dirty="0"/>
            <a:t>Fratura instável – hemodinâmica instável</a:t>
          </a:r>
          <a:endParaRPr lang="en-US" dirty="0"/>
        </a:p>
      </dgm:t>
    </dgm:pt>
    <dgm:pt modelId="{D0E0D7B4-20A8-4481-8FA9-8214188D1835}" type="parTrans" cxnId="{47CDE32B-3B79-45D5-BA01-E7331A57525C}">
      <dgm:prSet/>
      <dgm:spPr/>
      <dgm:t>
        <a:bodyPr/>
        <a:lstStyle/>
        <a:p>
          <a:endParaRPr lang="en-US"/>
        </a:p>
      </dgm:t>
    </dgm:pt>
    <dgm:pt modelId="{B211B379-BE05-4679-B9C0-406DF4D55090}" type="sibTrans" cxnId="{47CDE32B-3B79-45D5-BA01-E7331A57525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17C5E1C-576F-4B0D-BB3C-C343A2C201FF}" type="pres">
      <dgm:prSet presAssocID="{FC5CB8B1-FE6F-4789-A678-FB870B154B92}" presName="Name0" presStyleCnt="0">
        <dgm:presLayoutVars>
          <dgm:animLvl val="lvl"/>
          <dgm:resizeHandles val="exact"/>
        </dgm:presLayoutVars>
      </dgm:prSet>
      <dgm:spPr/>
    </dgm:pt>
    <dgm:pt modelId="{5D408559-F9A8-48E5-A034-5DFCF24F73A6}" type="pres">
      <dgm:prSet presAssocID="{859321FD-9BCA-4873-9481-A5B4F1C4788C}" presName="compositeNode" presStyleCnt="0">
        <dgm:presLayoutVars>
          <dgm:bulletEnabled val="1"/>
        </dgm:presLayoutVars>
      </dgm:prSet>
      <dgm:spPr/>
    </dgm:pt>
    <dgm:pt modelId="{AE807D98-DD8C-4614-9BBD-CD74072830F6}" type="pres">
      <dgm:prSet presAssocID="{859321FD-9BCA-4873-9481-A5B4F1C4788C}" presName="bgRect" presStyleLbl="bgAccFollowNode1" presStyleIdx="0" presStyleCnt="4"/>
      <dgm:spPr/>
    </dgm:pt>
    <dgm:pt modelId="{253CB974-C3FA-41DF-B2DA-5CA37D769BF9}" type="pres">
      <dgm:prSet presAssocID="{CF474EA2-9A71-43FE-BACD-0DCCAD92CB9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D96C324-37B0-4130-868A-28F37E86614F}" type="pres">
      <dgm:prSet presAssocID="{859321FD-9BCA-4873-9481-A5B4F1C4788C}" presName="bottomLine" presStyleLbl="alignNode1" presStyleIdx="1" presStyleCnt="8">
        <dgm:presLayoutVars/>
      </dgm:prSet>
      <dgm:spPr/>
    </dgm:pt>
    <dgm:pt modelId="{DD684780-2D68-410F-B79C-5FFF9EB98795}" type="pres">
      <dgm:prSet presAssocID="{859321FD-9BCA-4873-9481-A5B4F1C4788C}" presName="nodeText" presStyleLbl="bgAccFollowNode1" presStyleIdx="0" presStyleCnt="4">
        <dgm:presLayoutVars>
          <dgm:bulletEnabled val="1"/>
        </dgm:presLayoutVars>
      </dgm:prSet>
      <dgm:spPr/>
    </dgm:pt>
    <dgm:pt modelId="{9488129A-9596-443C-9CA0-5C4F6DF8B3B7}" type="pres">
      <dgm:prSet presAssocID="{CF474EA2-9A71-43FE-BACD-0DCCAD92CB9A}" presName="sibTrans" presStyleCnt="0"/>
      <dgm:spPr/>
    </dgm:pt>
    <dgm:pt modelId="{6006AB1C-DA3E-4F23-85F9-741BF249F78F}" type="pres">
      <dgm:prSet presAssocID="{4C65B6ED-159B-4CE5-B7E2-E7B9DB3DF750}" presName="compositeNode" presStyleCnt="0">
        <dgm:presLayoutVars>
          <dgm:bulletEnabled val="1"/>
        </dgm:presLayoutVars>
      </dgm:prSet>
      <dgm:spPr/>
    </dgm:pt>
    <dgm:pt modelId="{BD9375BC-2B65-4A46-A1F1-7B91A21ED146}" type="pres">
      <dgm:prSet presAssocID="{4C65B6ED-159B-4CE5-B7E2-E7B9DB3DF750}" presName="bgRect" presStyleLbl="bgAccFollowNode1" presStyleIdx="1" presStyleCnt="4"/>
      <dgm:spPr/>
    </dgm:pt>
    <dgm:pt modelId="{2DBF40D6-8916-43ED-8B6C-07C41E905C56}" type="pres">
      <dgm:prSet presAssocID="{90B71B11-C737-4EA5-9099-B7DE709F6B5C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3BA54B-357D-45C5-8BFC-95B7A51A8989}" type="pres">
      <dgm:prSet presAssocID="{4C65B6ED-159B-4CE5-B7E2-E7B9DB3DF750}" presName="bottomLine" presStyleLbl="alignNode1" presStyleIdx="3" presStyleCnt="8">
        <dgm:presLayoutVars/>
      </dgm:prSet>
      <dgm:spPr/>
    </dgm:pt>
    <dgm:pt modelId="{052D6213-B3BB-412F-8C61-76EB31EA87D4}" type="pres">
      <dgm:prSet presAssocID="{4C65B6ED-159B-4CE5-B7E2-E7B9DB3DF750}" presName="nodeText" presStyleLbl="bgAccFollowNode1" presStyleIdx="1" presStyleCnt="4">
        <dgm:presLayoutVars>
          <dgm:bulletEnabled val="1"/>
        </dgm:presLayoutVars>
      </dgm:prSet>
      <dgm:spPr/>
    </dgm:pt>
    <dgm:pt modelId="{28DF438E-929F-47A0-91B9-13353A7A9901}" type="pres">
      <dgm:prSet presAssocID="{90B71B11-C737-4EA5-9099-B7DE709F6B5C}" presName="sibTrans" presStyleCnt="0"/>
      <dgm:spPr/>
    </dgm:pt>
    <dgm:pt modelId="{69B0E3F3-6155-47DA-9485-8FFE653354AC}" type="pres">
      <dgm:prSet presAssocID="{338363A8-E247-42A5-B742-FA3F9B32D312}" presName="compositeNode" presStyleCnt="0">
        <dgm:presLayoutVars>
          <dgm:bulletEnabled val="1"/>
        </dgm:presLayoutVars>
      </dgm:prSet>
      <dgm:spPr/>
    </dgm:pt>
    <dgm:pt modelId="{F43810B8-47E7-49C4-96D9-308CC0841A3E}" type="pres">
      <dgm:prSet presAssocID="{338363A8-E247-42A5-B742-FA3F9B32D312}" presName="bgRect" presStyleLbl="bgAccFollowNode1" presStyleIdx="2" presStyleCnt="4"/>
      <dgm:spPr/>
    </dgm:pt>
    <dgm:pt modelId="{697CF8BF-7763-443F-B9FD-689ED669538B}" type="pres">
      <dgm:prSet presAssocID="{48E929DB-2669-4FDF-A7FD-6E78F1E600D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E335A6F-839F-45CB-8002-4C9E3BA08B7D}" type="pres">
      <dgm:prSet presAssocID="{338363A8-E247-42A5-B742-FA3F9B32D312}" presName="bottomLine" presStyleLbl="alignNode1" presStyleIdx="5" presStyleCnt="8">
        <dgm:presLayoutVars/>
      </dgm:prSet>
      <dgm:spPr/>
    </dgm:pt>
    <dgm:pt modelId="{97CBDA0C-E649-4B01-B9B0-AF4318BFA31D}" type="pres">
      <dgm:prSet presAssocID="{338363A8-E247-42A5-B742-FA3F9B32D312}" presName="nodeText" presStyleLbl="bgAccFollowNode1" presStyleIdx="2" presStyleCnt="4">
        <dgm:presLayoutVars>
          <dgm:bulletEnabled val="1"/>
        </dgm:presLayoutVars>
      </dgm:prSet>
      <dgm:spPr/>
    </dgm:pt>
    <dgm:pt modelId="{4659A841-5BBD-4994-84F9-9905F45A293E}" type="pres">
      <dgm:prSet presAssocID="{48E929DB-2669-4FDF-A7FD-6E78F1E600DE}" presName="sibTrans" presStyleCnt="0"/>
      <dgm:spPr/>
    </dgm:pt>
    <dgm:pt modelId="{5727CBCC-CF14-4B6C-B3EB-5B8ADCE15B9A}" type="pres">
      <dgm:prSet presAssocID="{72F4100F-3256-47EF-8A9E-BFD378209E18}" presName="compositeNode" presStyleCnt="0">
        <dgm:presLayoutVars>
          <dgm:bulletEnabled val="1"/>
        </dgm:presLayoutVars>
      </dgm:prSet>
      <dgm:spPr/>
    </dgm:pt>
    <dgm:pt modelId="{7069332B-A9F6-4E82-B8C5-715BB25EF7C1}" type="pres">
      <dgm:prSet presAssocID="{72F4100F-3256-47EF-8A9E-BFD378209E18}" presName="bgRect" presStyleLbl="bgAccFollowNode1" presStyleIdx="3" presStyleCnt="4"/>
      <dgm:spPr/>
    </dgm:pt>
    <dgm:pt modelId="{92ABB40C-C004-48B4-AA2C-BEE83EE0A05F}" type="pres">
      <dgm:prSet presAssocID="{B211B379-BE05-4679-B9C0-406DF4D5509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77DE4A4-90BC-44FB-AB9E-2385CB8661BA}" type="pres">
      <dgm:prSet presAssocID="{72F4100F-3256-47EF-8A9E-BFD378209E18}" presName="bottomLine" presStyleLbl="alignNode1" presStyleIdx="7" presStyleCnt="8">
        <dgm:presLayoutVars/>
      </dgm:prSet>
      <dgm:spPr/>
    </dgm:pt>
    <dgm:pt modelId="{67AB563E-C69B-43CE-B2D6-C3D7656004CC}" type="pres">
      <dgm:prSet presAssocID="{72F4100F-3256-47EF-8A9E-BFD378209E1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CD0F109-9E69-4185-95B0-682514FF1FDC}" type="presOf" srcId="{CF474EA2-9A71-43FE-BACD-0DCCAD92CB9A}" destId="{253CB974-C3FA-41DF-B2DA-5CA37D769BF9}" srcOrd="0" destOrd="0" presId="urn:microsoft.com/office/officeart/2016/7/layout/BasicLinearProcessNumbered"/>
    <dgm:cxn modelId="{95BAE221-39B8-49BD-BB75-D5CC2BE18F70}" srcId="{FC5CB8B1-FE6F-4789-A678-FB870B154B92}" destId="{859321FD-9BCA-4873-9481-A5B4F1C4788C}" srcOrd="0" destOrd="0" parTransId="{64571B57-312C-4DBD-BA8C-3300FD9FB4C1}" sibTransId="{CF474EA2-9A71-43FE-BACD-0DCCAD92CB9A}"/>
    <dgm:cxn modelId="{A049F425-DE1F-4E17-B1D5-0059502E9A09}" type="presOf" srcId="{4C65B6ED-159B-4CE5-B7E2-E7B9DB3DF750}" destId="{BD9375BC-2B65-4A46-A1F1-7B91A21ED146}" srcOrd="0" destOrd="0" presId="urn:microsoft.com/office/officeart/2016/7/layout/BasicLinearProcessNumbered"/>
    <dgm:cxn modelId="{47CDE32B-3B79-45D5-BA01-E7331A57525C}" srcId="{FC5CB8B1-FE6F-4789-A678-FB870B154B92}" destId="{72F4100F-3256-47EF-8A9E-BFD378209E18}" srcOrd="3" destOrd="0" parTransId="{D0E0D7B4-20A8-4481-8FA9-8214188D1835}" sibTransId="{B211B379-BE05-4679-B9C0-406DF4D55090}"/>
    <dgm:cxn modelId="{67C0812E-833E-438C-96E5-29D87E92CC97}" type="presOf" srcId="{859321FD-9BCA-4873-9481-A5B4F1C4788C}" destId="{AE807D98-DD8C-4614-9BBD-CD74072830F6}" srcOrd="0" destOrd="0" presId="urn:microsoft.com/office/officeart/2016/7/layout/BasicLinearProcessNumbered"/>
    <dgm:cxn modelId="{8907593F-B804-4769-A398-8B04297669ED}" type="presOf" srcId="{B211B379-BE05-4679-B9C0-406DF4D55090}" destId="{92ABB40C-C004-48B4-AA2C-BEE83EE0A05F}" srcOrd="0" destOrd="0" presId="urn:microsoft.com/office/officeart/2016/7/layout/BasicLinearProcessNumbered"/>
    <dgm:cxn modelId="{BD8D866F-1FAD-4D0D-8109-C2EF66B2ED1B}" type="presOf" srcId="{338363A8-E247-42A5-B742-FA3F9B32D312}" destId="{97CBDA0C-E649-4B01-B9B0-AF4318BFA31D}" srcOrd="1" destOrd="0" presId="urn:microsoft.com/office/officeart/2016/7/layout/BasicLinearProcessNumbered"/>
    <dgm:cxn modelId="{9EA63F70-E02C-4B56-BB8C-45BC36ABB0A8}" type="presOf" srcId="{72F4100F-3256-47EF-8A9E-BFD378209E18}" destId="{67AB563E-C69B-43CE-B2D6-C3D7656004CC}" srcOrd="1" destOrd="0" presId="urn:microsoft.com/office/officeart/2016/7/layout/BasicLinearProcessNumbered"/>
    <dgm:cxn modelId="{461EFD5A-505E-4402-B4B2-56A344A4C27E}" type="presOf" srcId="{48E929DB-2669-4FDF-A7FD-6E78F1E600DE}" destId="{697CF8BF-7763-443F-B9FD-689ED669538B}" srcOrd="0" destOrd="0" presId="urn:microsoft.com/office/officeart/2016/7/layout/BasicLinearProcessNumbered"/>
    <dgm:cxn modelId="{98C0CCB3-C458-498B-9BCD-385842244B72}" srcId="{FC5CB8B1-FE6F-4789-A678-FB870B154B92}" destId="{338363A8-E247-42A5-B742-FA3F9B32D312}" srcOrd="2" destOrd="0" parTransId="{6A0FE29C-E13A-48DE-A975-008D3D99AC99}" sibTransId="{48E929DB-2669-4FDF-A7FD-6E78F1E600DE}"/>
    <dgm:cxn modelId="{47190DC1-AF39-4808-B935-6314FD2982C4}" type="presOf" srcId="{4C65B6ED-159B-4CE5-B7E2-E7B9DB3DF750}" destId="{052D6213-B3BB-412F-8C61-76EB31EA87D4}" srcOrd="1" destOrd="0" presId="urn:microsoft.com/office/officeart/2016/7/layout/BasicLinearProcessNumbered"/>
    <dgm:cxn modelId="{373DA7CD-4527-4276-B69B-4584C78324B0}" type="presOf" srcId="{90B71B11-C737-4EA5-9099-B7DE709F6B5C}" destId="{2DBF40D6-8916-43ED-8B6C-07C41E905C56}" srcOrd="0" destOrd="0" presId="urn:microsoft.com/office/officeart/2016/7/layout/BasicLinearProcessNumbered"/>
    <dgm:cxn modelId="{706095DA-230A-435B-A559-85E6175F7E7D}" srcId="{FC5CB8B1-FE6F-4789-A678-FB870B154B92}" destId="{4C65B6ED-159B-4CE5-B7E2-E7B9DB3DF750}" srcOrd="1" destOrd="0" parTransId="{2263BEF2-2AF5-4805-B042-05DC627B813F}" sibTransId="{90B71B11-C737-4EA5-9099-B7DE709F6B5C}"/>
    <dgm:cxn modelId="{3E1022E9-A10B-4587-A230-B9A76409823D}" type="presOf" srcId="{FC5CB8B1-FE6F-4789-A678-FB870B154B92}" destId="{917C5E1C-576F-4B0D-BB3C-C343A2C201FF}" srcOrd="0" destOrd="0" presId="urn:microsoft.com/office/officeart/2016/7/layout/BasicLinearProcessNumbered"/>
    <dgm:cxn modelId="{6A187BF3-52BA-4975-A047-BB9C98A39A90}" type="presOf" srcId="{72F4100F-3256-47EF-8A9E-BFD378209E18}" destId="{7069332B-A9F6-4E82-B8C5-715BB25EF7C1}" srcOrd="0" destOrd="0" presId="urn:microsoft.com/office/officeart/2016/7/layout/BasicLinearProcessNumbered"/>
    <dgm:cxn modelId="{E3803BF7-6521-46F5-AC65-9F271177699B}" type="presOf" srcId="{338363A8-E247-42A5-B742-FA3F9B32D312}" destId="{F43810B8-47E7-49C4-96D9-308CC0841A3E}" srcOrd="0" destOrd="0" presId="urn:microsoft.com/office/officeart/2016/7/layout/BasicLinearProcessNumbered"/>
    <dgm:cxn modelId="{8BBAB1FD-3832-450E-8846-362C8C53CF47}" type="presOf" srcId="{859321FD-9BCA-4873-9481-A5B4F1C4788C}" destId="{DD684780-2D68-410F-B79C-5FFF9EB98795}" srcOrd="1" destOrd="0" presId="urn:microsoft.com/office/officeart/2016/7/layout/BasicLinearProcessNumbered"/>
    <dgm:cxn modelId="{6B9A1309-0FE4-412C-B153-29E779A0664E}" type="presParOf" srcId="{917C5E1C-576F-4B0D-BB3C-C343A2C201FF}" destId="{5D408559-F9A8-48E5-A034-5DFCF24F73A6}" srcOrd="0" destOrd="0" presId="urn:microsoft.com/office/officeart/2016/7/layout/BasicLinearProcessNumbered"/>
    <dgm:cxn modelId="{75FC8F51-76C4-4F9F-BFDE-29296B7F4599}" type="presParOf" srcId="{5D408559-F9A8-48E5-A034-5DFCF24F73A6}" destId="{AE807D98-DD8C-4614-9BBD-CD74072830F6}" srcOrd="0" destOrd="0" presId="urn:microsoft.com/office/officeart/2016/7/layout/BasicLinearProcessNumbered"/>
    <dgm:cxn modelId="{2D9B4A3E-494E-4670-B78E-CB362A32D287}" type="presParOf" srcId="{5D408559-F9A8-48E5-A034-5DFCF24F73A6}" destId="{253CB974-C3FA-41DF-B2DA-5CA37D769BF9}" srcOrd="1" destOrd="0" presId="urn:microsoft.com/office/officeart/2016/7/layout/BasicLinearProcessNumbered"/>
    <dgm:cxn modelId="{6F85B42C-E18E-44AB-A29B-7865496C882B}" type="presParOf" srcId="{5D408559-F9A8-48E5-A034-5DFCF24F73A6}" destId="{7D96C324-37B0-4130-868A-28F37E86614F}" srcOrd="2" destOrd="0" presId="urn:microsoft.com/office/officeart/2016/7/layout/BasicLinearProcessNumbered"/>
    <dgm:cxn modelId="{C48B2A5F-D23D-4C3C-B700-98605F220705}" type="presParOf" srcId="{5D408559-F9A8-48E5-A034-5DFCF24F73A6}" destId="{DD684780-2D68-410F-B79C-5FFF9EB98795}" srcOrd="3" destOrd="0" presId="urn:microsoft.com/office/officeart/2016/7/layout/BasicLinearProcessNumbered"/>
    <dgm:cxn modelId="{0DFA72EA-8E70-415F-AC24-AE5B8002296D}" type="presParOf" srcId="{917C5E1C-576F-4B0D-BB3C-C343A2C201FF}" destId="{9488129A-9596-443C-9CA0-5C4F6DF8B3B7}" srcOrd="1" destOrd="0" presId="urn:microsoft.com/office/officeart/2016/7/layout/BasicLinearProcessNumbered"/>
    <dgm:cxn modelId="{4816A053-5E16-492D-BBF2-B9669C8049D6}" type="presParOf" srcId="{917C5E1C-576F-4B0D-BB3C-C343A2C201FF}" destId="{6006AB1C-DA3E-4F23-85F9-741BF249F78F}" srcOrd="2" destOrd="0" presId="urn:microsoft.com/office/officeart/2016/7/layout/BasicLinearProcessNumbered"/>
    <dgm:cxn modelId="{A5DD5905-8412-4766-A79D-AE9F34367C6B}" type="presParOf" srcId="{6006AB1C-DA3E-4F23-85F9-741BF249F78F}" destId="{BD9375BC-2B65-4A46-A1F1-7B91A21ED146}" srcOrd="0" destOrd="0" presId="urn:microsoft.com/office/officeart/2016/7/layout/BasicLinearProcessNumbered"/>
    <dgm:cxn modelId="{2B3D96A4-3951-49C0-861E-FDD719AF9EB7}" type="presParOf" srcId="{6006AB1C-DA3E-4F23-85F9-741BF249F78F}" destId="{2DBF40D6-8916-43ED-8B6C-07C41E905C56}" srcOrd="1" destOrd="0" presId="urn:microsoft.com/office/officeart/2016/7/layout/BasicLinearProcessNumbered"/>
    <dgm:cxn modelId="{F0643378-8B63-490A-B713-F45C688A5211}" type="presParOf" srcId="{6006AB1C-DA3E-4F23-85F9-741BF249F78F}" destId="{D73BA54B-357D-45C5-8BFC-95B7A51A8989}" srcOrd="2" destOrd="0" presId="urn:microsoft.com/office/officeart/2016/7/layout/BasicLinearProcessNumbered"/>
    <dgm:cxn modelId="{94A6C1B7-6AF4-4DEB-8F0B-631610E4DCB1}" type="presParOf" srcId="{6006AB1C-DA3E-4F23-85F9-741BF249F78F}" destId="{052D6213-B3BB-412F-8C61-76EB31EA87D4}" srcOrd="3" destOrd="0" presId="urn:microsoft.com/office/officeart/2016/7/layout/BasicLinearProcessNumbered"/>
    <dgm:cxn modelId="{EFBB81BA-79A9-4B31-946F-317BAE04AEE8}" type="presParOf" srcId="{917C5E1C-576F-4B0D-BB3C-C343A2C201FF}" destId="{28DF438E-929F-47A0-91B9-13353A7A9901}" srcOrd="3" destOrd="0" presId="urn:microsoft.com/office/officeart/2016/7/layout/BasicLinearProcessNumbered"/>
    <dgm:cxn modelId="{6989A33C-512B-4B39-A35E-2DA06905404B}" type="presParOf" srcId="{917C5E1C-576F-4B0D-BB3C-C343A2C201FF}" destId="{69B0E3F3-6155-47DA-9485-8FFE653354AC}" srcOrd="4" destOrd="0" presId="urn:microsoft.com/office/officeart/2016/7/layout/BasicLinearProcessNumbered"/>
    <dgm:cxn modelId="{4043FC52-75F1-4802-B399-1BD3CE1DF269}" type="presParOf" srcId="{69B0E3F3-6155-47DA-9485-8FFE653354AC}" destId="{F43810B8-47E7-49C4-96D9-308CC0841A3E}" srcOrd="0" destOrd="0" presId="urn:microsoft.com/office/officeart/2016/7/layout/BasicLinearProcessNumbered"/>
    <dgm:cxn modelId="{604E9A28-D60A-45E1-9887-D7253E946F23}" type="presParOf" srcId="{69B0E3F3-6155-47DA-9485-8FFE653354AC}" destId="{697CF8BF-7763-443F-B9FD-689ED669538B}" srcOrd="1" destOrd="0" presId="urn:microsoft.com/office/officeart/2016/7/layout/BasicLinearProcessNumbered"/>
    <dgm:cxn modelId="{F3D5B489-7B63-437C-88FD-D3840767D7B9}" type="presParOf" srcId="{69B0E3F3-6155-47DA-9485-8FFE653354AC}" destId="{8E335A6F-839F-45CB-8002-4C9E3BA08B7D}" srcOrd="2" destOrd="0" presId="urn:microsoft.com/office/officeart/2016/7/layout/BasicLinearProcessNumbered"/>
    <dgm:cxn modelId="{79E464ED-DABC-4899-A073-4E34DA4C2399}" type="presParOf" srcId="{69B0E3F3-6155-47DA-9485-8FFE653354AC}" destId="{97CBDA0C-E649-4B01-B9B0-AF4318BFA31D}" srcOrd="3" destOrd="0" presId="urn:microsoft.com/office/officeart/2016/7/layout/BasicLinearProcessNumbered"/>
    <dgm:cxn modelId="{5CB52A7A-A166-473B-8F44-C5289E9EEB20}" type="presParOf" srcId="{917C5E1C-576F-4B0D-BB3C-C343A2C201FF}" destId="{4659A841-5BBD-4994-84F9-9905F45A293E}" srcOrd="5" destOrd="0" presId="urn:microsoft.com/office/officeart/2016/7/layout/BasicLinearProcessNumbered"/>
    <dgm:cxn modelId="{9833A589-16E2-4810-AE90-A72901020D99}" type="presParOf" srcId="{917C5E1C-576F-4B0D-BB3C-C343A2C201FF}" destId="{5727CBCC-CF14-4B6C-B3EB-5B8ADCE15B9A}" srcOrd="6" destOrd="0" presId="urn:microsoft.com/office/officeart/2016/7/layout/BasicLinearProcessNumbered"/>
    <dgm:cxn modelId="{16DAE722-821C-4899-A300-64681B9D9F4C}" type="presParOf" srcId="{5727CBCC-CF14-4B6C-B3EB-5B8ADCE15B9A}" destId="{7069332B-A9F6-4E82-B8C5-715BB25EF7C1}" srcOrd="0" destOrd="0" presId="urn:microsoft.com/office/officeart/2016/7/layout/BasicLinearProcessNumbered"/>
    <dgm:cxn modelId="{F4C7728E-6D3A-4869-B690-0B54E5C6322E}" type="presParOf" srcId="{5727CBCC-CF14-4B6C-B3EB-5B8ADCE15B9A}" destId="{92ABB40C-C004-48B4-AA2C-BEE83EE0A05F}" srcOrd="1" destOrd="0" presId="urn:microsoft.com/office/officeart/2016/7/layout/BasicLinearProcessNumbered"/>
    <dgm:cxn modelId="{353D61CC-7EA2-4124-8881-01302253BCF8}" type="presParOf" srcId="{5727CBCC-CF14-4B6C-B3EB-5B8ADCE15B9A}" destId="{F77DE4A4-90BC-44FB-AB9E-2385CB8661BA}" srcOrd="2" destOrd="0" presId="urn:microsoft.com/office/officeart/2016/7/layout/BasicLinearProcessNumbered"/>
    <dgm:cxn modelId="{66C14762-D1BD-4E59-8BE6-0A7F39C22D06}" type="presParOf" srcId="{5727CBCC-CF14-4B6C-B3EB-5B8ADCE15B9A}" destId="{67AB563E-C69B-43CE-B2D6-C3D7656004C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7D98-DD8C-4614-9BBD-CD74072830F6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Fratura estável  – hemodinâmica estável</a:t>
          </a:r>
          <a:endParaRPr lang="en-US" sz="2400" kern="1200" dirty="0"/>
        </a:p>
      </dsp:txBody>
      <dsp:txXfrm>
        <a:off x="3080" y="1765067"/>
        <a:ext cx="2444055" cy="2053006"/>
      </dsp:txXfrm>
    </dsp:sp>
    <dsp:sp modelId="{253CB974-C3FA-41DF-B2DA-5CA37D769BF9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862184" y="957325"/>
        <a:ext cx="725847" cy="725847"/>
      </dsp:txXfrm>
    </dsp:sp>
    <dsp:sp modelId="{7D96C324-37B0-4130-868A-28F37E86614F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9375BC-2B65-4A46-A1F1-7B91A21ED146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Fratura estável  – hemodinâmica instável</a:t>
          </a:r>
          <a:endParaRPr lang="en-US" sz="2400" kern="1200" dirty="0"/>
        </a:p>
      </dsp:txBody>
      <dsp:txXfrm>
        <a:off x="2691541" y="1765067"/>
        <a:ext cx="2444055" cy="2053006"/>
      </dsp:txXfrm>
    </dsp:sp>
    <dsp:sp modelId="{2DBF40D6-8916-43ED-8B6C-07C41E905C56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D73BA54B-357D-45C5-8BFC-95B7A51A8989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810B8-47E7-49C4-96D9-308CC0841A3E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Fratura instável – hemodinâmica estável</a:t>
          </a:r>
          <a:endParaRPr lang="en-US" sz="2400" kern="1200"/>
        </a:p>
      </dsp:txBody>
      <dsp:txXfrm>
        <a:off x="5380002" y="1765067"/>
        <a:ext cx="2444055" cy="2053006"/>
      </dsp:txXfrm>
    </dsp:sp>
    <dsp:sp modelId="{697CF8BF-7763-443F-B9FD-689ED669538B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8E335A6F-839F-45CB-8002-4C9E3BA08B7D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9332B-A9F6-4E82-B8C5-715BB25EF7C1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Fratura instável – hemodinâmica instável</a:t>
          </a:r>
          <a:endParaRPr lang="en-US" sz="2400" kern="1200" dirty="0"/>
        </a:p>
      </dsp:txBody>
      <dsp:txXfrm>
        <a:off x="8068463" y="1765067"/>
        <a:ext cx="2444055" cy="2053006"/>
      </dsp:txXfrm>
    </dsp:sp>
    <dsp:sp modelId="{92ABB40C-C004-48B4-AA2C-BEE83EE0A05F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F77DE4A4-90BC-44FB-AB9E-2385CB8661BA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3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89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1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6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9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04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4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F53B-190B-4622-B23B-B3B7BD67A2B6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1CBD-AA42-431A-9EB7-D0295160C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1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B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42" y="640080"/>
            <a:ext cx="3283611" cy="32918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28" y="640080"/>
            <a:ext cx="3367610" cy="32918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782" y="4730500"/>
            <a:ext cx="10346436" cy="8783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Fratura</a:t>
            </a:r>
            <a:r>
              <a:rPr lang="en-US" dirty="0"/>
              <a:t> da </a:t>
            </a:r>
            <a:r>
              <a:rPr lang="en-US" dirty="0" err="1"/>
              <a:t>pelve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86542" y="5919033"/>
            <a:ext cx="91440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Prof. Dr. Daniel Fernandes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53" y="6386687"/>
            <a:ext cx="243251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Espaço Reservado para Conteúdo 3" descr="Uma imagem contendo raio x, animal&#10;&#10;Descrição gerada com muito alta confiança">
            <a:extLst>
              <a:ext uri="{FF2B5EF4-FFF2-40B4-BE49-F238E27FC236}">
                <a16:creationId xmlns:a16="http://schemas.microsoft.com/office/drawing/2014/main" id="{5EF40FA4-D6C8-432F-B473-B65B8B301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3213"/>
            <a:ext cx="7486405" cy="51281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B3F796-D32B-43D2-9A5C-92F1362B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 A</a:t>
            </a:r>
          </a:p>
        </p:txBody>
      </p:sp>
    </p:spTree>
    <p:extLst>
      <p:ext uri="{BB962C8B-B14F-4D97-AF65-F5344CB8AC3E}">
        <p14:creationId xmlns:p14="http://schemas.microsoft.com/office/powerpoint/2010/main" val="258057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A90893-8897-4454-98B5-73038D380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1256582"/>
            <a:ext cx="6891189" cy="43414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1ADA4-C657-41CF-8CA9-3D6EBF9D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94" y="640081"/>
            <a:ext cx="373117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121AE6-AE81-40C3-B43F-7E3DFA81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4" y="137433"/>
            <a:ext cx="4172727" cy="2907228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4FADCB5-CBEA-4E03-9F28-A0D47576A3A9}"/>
              </a:ext>
            </a:extLst>
          </p:cNvPr>
          <p:cNvCxnSpPr>
            <a:cxnSpLocks/>
          </p:cNvCxnSpPr>
          <p:nvPr/>
        </p:nvCxnSpPr>
        <p:spPr>
          <a:xfrm>
            <a:off x="3939988" y="4908176"/>
            <a:ext cx="55133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075E52-FA99-40DD-802E-5313C08FAF9C}"/>
              </a:ext>
            </a:extLst>
          </p:cNvPr>
          <p:cNvSpPr txBox="1"/>
          <p:nvPr/>
        </p:nvSpPr>
        <p:spPr>
          <a:xfrm>
            <a:off x="3711388" y="4218322"/>
            <a:ext cx="10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&gt; 2,5 cm</a:t>
            </a:r>
          </a:p>
        </p:txBody>
      </p:sp>
    </p:spTree>
    <p:extLst>
      <p:ext uri="{BB962C8B-B14F-4D97-AF65-F5344CB8AC3E}">
        <p14:creationId xmlns:p14="http://schemas.microsoft.com/office/powerpoint/2010/main" val="36352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Espaço Reservado para Conteúdo 6" descr="Uma imagem contendo raio x&#10;&#10;Descrição gerada com muito alta confiança">
            <a:extLst>
              <a:ext uri="{FF2B5EF4-FFF2-40B4-BE49-F238E27FC236}">
                <a16:creationId xmlns:a16="http://schemas.microsoft.com/office/drawing/2014/main" id="{7D2803CD-BAE7-4D81-B6B1-73E2C1918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237" y="640081"/>
            <a:ext cx="7286865" cy="55744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76E75-72AF-409F-AC4C-1348A907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 C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51E237D6-B9AE-489D-8775-72E10616D1C3}"/>
              </a:ext>
            </a:extLst>
          </p:cNvPr>
          <p:cNvSpPr/>
          <p:nvPr/>
        </p:nvSpPr>
        <p:spPr>
          <a:xfrm>
            <a:off x="3098800" y="3081866"/>
            <a:ext cx="383032" cy="8346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6E76065-56B9-48F5-A2E9-055F19583DD5}"/>
              </a:ext>
            </a:extLst>
          </p:cNvPr>
          <p:cNvSpPr/>
          <p:nvPr/>
        </p:nvSpPr>
        <p:spPr>
          <a:xfrm rot="10800000">
            <a:off x="4193076" y="4995332"/>
            <a:ext cx="387185" cy="87680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64" y="963877"/>
            <a:ext cx="4010998" cy="4930246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accent1"/>
                </a:solidFill>
              </a:rPr>
              <a:t>Tratamento inicial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ATLS (</a:t>
            </a:r>
            <a:r>
              <a:rPr lang="pt-BR" sz="2400" dirty="0" err="1"/>
              <a:t>advanced</a:t>
            </a:r>
            <a:r>
              <a:rPr lang="pt-BR" sz="2400" dirty="0"/>
              <a:t> trauma </a:t>
            </a:r>
            <a:r>
              <a:rPr lang="pt-BR" sz="2400" dirty="0" err="1"/>
              <a:t>life</a:t>
            </a:r>
            <a:r>
              <a:rPr lang="pt-BR" sz="2400" dirty="0"/>
              <a:t> </a:t>
            </a:r>
            <a:r>
              <a:rPr lang="pt-BR" sz="2400" dirty="0" err="1"/>
              <a:t>support</a:t>
            </a:r>
            <a:r>
              <a:rPr lang="pt-BR" sz="2400" dirty="0"/>
              <a:t>)</a:t>
            </a:r>
          </a:p>
          <a:p>
            <a:r>
              <a:rPr lang="pt-BR" sz="2400" dirty="0"/>
              <a:t>Padronização do atendimento</a:t>
            </a:r>
          </a:p>
          <a:p>
            <a:r>
              <a:rPr lang="pt-BR" sz="2400" dirty="0"/>
              <a:t>Priorizar o diagnostico e </a:t>
            </a:r>
            <a:r>
              <a:rPr lang="pt-BR" sz="2400" dirty="0" err="1"/>
              <a:t>tto</a:t>
            </a:r>
            <a:r>
              <a:rPr lang="pt-BR" sz="2400" dirty="0"/>
              <a:t> das lesões mais graves</a:t>
            </a:r>
          </a:p>
          <a:p>
            <a:r>
              <a:rPr lang="pt-BR" sz="2400" dirty="0"/>
              <a:t>Exame primário, reanimação, reavaliação, exame secundário, </a:t>
            </a:r>
            <a:r>
              <a:rPr lang="pt-BR" sz="2400" dirty="0" err="1"/>
              <a:t>tto</a:t>
            </a:r>
            <a:r>
              <a:rPr lang="pt-BR" sz="2400" dirty="0"/>
              <a:t> definitivo e exame terciário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887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Tratamento </a:t>
            </a:r>
            <a:endParaRPr lang="pt-BR" dirty="0"/>
          </a:p>
        </p:txBody>
      </p:sp>
      <p:graphicFrame>
        <p:nvGraphicFramePr>
          <p:cNvPr id="6" name="Espaço Reservado para Conteú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1352242"/>
              </p:ext>
            </p:extLst>
          </p:nvPr>
        </p:nvGraphicFramePr>
        <p:xfrm>
          <a:off x="742122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61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96C324-37B0-4130-868A-28F37E866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D96C324-37B0-4130-868A-28F37E866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807D98-DD8C-4614-9BBD-CD7407283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AE807D98-DD8C-4614-9BBD-CD7407283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3CB974-C3FA-41DF-B2DA-5CA37D76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253CB974-C3FA-41DF-B2DA-5CA37D76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3BA54B-357D-45C5-8BFC-95B7A51A8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D73BA54B-357D-45C5-8BFC-95B7A51A8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375BC-2B65-4A46-A1F1-7B91A21E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BD9375BC-2B65-4A46-A1F1-7B91A21ED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BF40D6-8916-43ED-8B6C-07C41E905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2DBF40D6-8916-43ED-8B6C-07C41E905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335A6F-839F-45CB-8002-4C9E3BA08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8E335A6F-839F-45CB-8002-4C9E3BA08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810B8-47E7-49C4-96D9-308CC0841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F43810B8-47E7-49C4-96D9-308CC0841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7CF8BF-7763-443F-B9FD-689ED6695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697CF8BF-7763-443F-B9FD-689ED6695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7DE4A4-90BC-44FB-AB9E-2385CB866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F77DE4A4-90BC-44FB-AB9E-2385CB866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9332B-A9F6-4E82-B8C5-715BB25EF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7069332B-A9F6-4E82-B8C5-715BB25EF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BB40C-C004-48B4-AA2C-BEE83EE0A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92ABB40C-C004-48B4-AA2C-BEE83EE0A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Sub>
          <a:bldDgm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621564" y="4274345"/>
            <a:ext cx="3455609" cy="20820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28" y="1851555"/>
            <a:ext cx="3056080" cy="21010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Fratura estável – hemodinâmica estável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pt-BR" sz="2000" dirty="0" err="1"/>
              <a:t>Tto</a:t>
            </a:r>
            <a:r>
              <a:rPr lang="pt-BR" sz="2000" dirty="0"/>
              <a:t> conservador</a:t>
            </a:r>
          </a:p>
          <a:p>
            <a:pPr lvl="1"/>
            <a:r>
              <a:rPr lang="pt-BR" sz="2000" dirty="0"/>
              <a:t>Estável </a:t>
            </a:r>
          </a:p>
          <a:p>
            <a:pPr lvl="1"/>
            <a:r>
              <a:rPr lang="pt-BR" sz="2000" dirty="0"/>
              <a:t>Abertura da sínfise &lt; 2,5cm</a:t>
            </a:r>
          </a:p>
          <a:p>
            <a:pPr lvl="1"/>
            <a:r>
              <a:rPr lang="pt-BR" sz="2000" dirty="0"/>
              <a:t>Ramos púbicos sem desvio</a:t>
            </a:r>
          </a:p>
          <a:p>
            <a:pPr lvl="1"/>
            <a:r>
              <a:rPr lang="pt-BR" sz="2000" dirty="0"/>
              <a:t>Avulsões ósseas</a:t>
            </a:r>
          </a:p>
          <a:p>
            <a:r>
              <a:rPr lang="pt-BR" sz="2000" dirty="0"/>
              <a:t>REPOUSO</a:t>
            </a:r>
          </a:p>
          <a:p>
            <a:r>
              <a:rPr lang="pt-BR" sz="2000" dirty="0"/>
              <a:t>Consolidação em 8 a 12 semanas</a:t>
            </a:r>
          </a:p>
        </p:txBody>
      </p:sp>
    </p:spTree>
    <p:extLst>
      <p:ext uri="{BB962C8B-B14F-4D97-AF65-F5344CB8AC3E}">
        <p14:creationId xmlns:p14="http://schemas.microsoft.com/office/powerpoint/2010/main" val="171578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843" y="963877"/>
            <a:ext cx="3762719" cy="4930246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accent1"/>
                </a:solidFill>
              </a:rPr>
              <a:t>Fratura estável – hemodinâmica instável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Buscar outras causas de instabilidade</a:t>
            </a:r>
          </a:p>
          <a:p>
            <a:r>
              <a:rPr lang="pt-BR" sz="2400" dirty="0"/>
              <a:t>Tratamento conservador da fratura</a:t>
            </a:r>
          </a:p>
        </p:txBody>
      </p:sp>
    </p:spTree>
    <p:extLst>
      <p:ext uri="{BB962C8B-B14F-4D97-AF65-F5344CB8AC3E}">
        <p14:creationId xmlns:p14="http://schemas.microsoft.com/office/powerpoint/2010/main" val="56679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249" y="963877"/>
            <a:ext cx="3657313" cy="4930246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accent1"/>
                </a:solidFill>
              </a:rPr>
              <a:t>Fratura instável hemodinâmica  estável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Tratamento cirúrgico</a:t>
            </a:r>
          </a:p>
          <a:p>
            <a:pPr lvl="1"/>
            <a:r>
              <a:rPr lang="pt-BR" dirty="0"/>
              <a:t>Mesmo dia</a:t>
            </a:r>
          </a:p>
          <a:p>
            <a:pPr marL="457200" lvl="1" indent="0">
              <a:buNone/>
            </a:pPr>
            <a:r>
              <a:rPr lang="pt-BR" dirty="0"/>
              <a:t>ou</a:t>
            </a:r>
          </a:p>
          <a:p>
            <a:pPr lvl="1"/>
            <a:r>
              <a:rPr lang="pt-BR" dirty="0"/>
              <a:t>Planejado para o 5 ao 10 dia pós-trauma</a:t>
            </a:r>
          </a:p>
        </p:txBody>
      </p:sp>
    </p:spTree>
    <p:extLst>
      <p:ext uri="{BB962C8B-B14F-4D97-AF65-F5344CB8AC3E}">
        <p14:creationId xmlns:p14="http://schemas.microsoft.com/office/powerpoint/2010/main" val="44465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38732" y="3563524"/>
            <a:ext cx="5433229" cy="19016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438732" y="403605"/>
            <a:ext cx="2555747" cy="20254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12" y="474293"/>
            <a:ext cx="2555747" cy="18846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pt-BR" sz="3700" dirty="0"/>
              <a:t>Fratura INSTÁVEL – hemodinâmica INSTÁVEL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pt-BR" sz="2400" dirty="0"/>
              <a:t>Estabilização cirúrgica de urgência</a:t>
            </a:r>
          </a:p>
          <a:p>
            <a:r>
              <a:rPr lang="pt-BR" sz="2400" dirty="0"/>
              <a:t>Tipo livro aberto ou compressão lateral </a:t>
            </a:r>
          </a:p>
          <a:p>
            <a:pPr lvl="1"/>
            <a:r>
              <a:rPr lang="pt-BR" dirty="0"/>
              <a:t>Fixador externo anterior</a:t>
            </a:r>
          </a:p>
          <a:p>
            <a:r>
              <a:rPr lang="pt-BR" sz="2400" dirty="0"/>
              <a:t>Instabilidade rotacional e vertical</a:t>
            </a:r>
          </a:p>
          <a:p>
            <a:pPr lvl="1"/>
            <a:r>
              <a:rPr lang="pt-BR" i="1" dirty="0" err="1"/>
              <a:t>Clamp</a:t>
            </a:r>
            <a:r>
              <a:rPr lang="pt-BR" dirty="0"/>
              <a:t> pélvico</a:t>
            </a:r>
          </a:p>
          <a:p>
            <a:pPr lvl="1"/>
            <a:r>
              <a:rPr lang="pt-BR" dirty="0"/>
              <a:t>FE + Tração </a:t>
            </a:r>
            <a:r>
              <a:rPr lang="pt-BR" dirty="0" err="1"/>
              <a:t>Transesquelética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8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37" y="61627"/>
            <a:ext cx="9453490" cy="32581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47" y="3494996"/>
            <a:ext cx="4173269" cy="31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accent1"/>
                </a:solidFill>
              </a:rPr>
              <a:t>Sumário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Fratura da pelve</a:t>
            </a:r>
          </a:p>
          <a:p>
            <a:pPr lvl="1"/>
            <a:r>
              <a:rPr lang="pt-BR" dirty="0"/>
              <a:t>Anel pélvico</a:t>
            </a:r>
          </a:p>
          <a:p>
            <a:pPr lvl="1"/>
            <a:r>
              <a:rPr lang="pt-BR" dirty="0"/>
              <a:t>Fratura-luxação do acetábulo</a:t>
            </a:r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69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8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Fixação externa de urgência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048" y="941319"/>
            <a:ext cx="5486876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2308" y="4432031"/>
            <a:ext cx="9144000" cy="1655762"/>
          </a:xfrm>
        </p:spPr>
        <p:txBody>
          <a:bodyPr>
            <a:normAutofit/>
          </a:bodyPr>
          <a:lstStyle/>
          <a:p>
            <a:r>
              <a:rPr lang="pt-BR" sz="7200" dirty="0"/>
              <a:t>Fratura do acetábulo</a:t>
            </a:r>
          </a:p>
        </p:txBody>
      </p:sp>
    </p:spTree>
    <p:extLst>
      <p:ext uri="{BB962C8B-B14F-4D97-AF65-F5344CB8AC3E}">
        <p14:creationId xmlns:p14="http://schemas.microsoft.com/office/powerpoint/2010/main" val="24039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6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831538"/>
            <a:ext cx="3026664" cy="2413764"/>
          </a:xfrm>
          <a:prstGeom prst="rect">
            <a:avLst/>
          </a:prstGeom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04672" y="3541762"/>
            <a:ext cx="3026663" cy="22775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pt-BR" sz="2000" dirty="0"/>
              <a:t>2/3 das fraturas (luxações) são em &lt; 40anos</a:t>
            </a:r>
          </a:p>
          <a:p>
            <a:r>
              <a:rPr lang="pt-BR" sz="2000" dirty="0"/>
              <a:t>40% a 75% são politraumatizados</a:t>
            </a:r>
          </a:p>
          <a:p>
            <a:pPr lvl="1"/>
            <a:r>
              <a:rPr lang="pt-BR" sz="2000" dirty="0"/>
              <a:t>19% TCE</a:t>
            </a:r>
          </a:p>
          <a:p>
            <a:pPr lvl="1"/>
            <a:r>
              <a:rPr lang="pt-BR" sz="2000" dirty="0"/>
              <a:t>18% lesão torácica</a:t>
            </a:r>
          </a:p>
          <a:p>
            <a:pPr lvl="1"/>
            <a:r>
              <a:rPr lang="pt-BR" sz="2000" dirty="0"/>
              <a:t>8% lesão abdominal</a:t>
            </a:r>
          </a:p>
          <a:p>
            <a:pPr lvl="1"/>
            <a:r>
              <a:rPr lang="pt-BR" sz="2000" dirty="0"/>
              <a:t>6% lesão </a:t>
            </a:r>
            <a:r>
              <a:rPr lang="pt-BR" sz="2000" dirty="0" err="1"/>
              <a:t>genitourinária</a:t>
            </a:r>
            <a:endParaRPr lang="pt-BR" sz="2000" dirty="0"/>
          </a:p>
          <a:p>
            <a:r>
              <a:rPr lang="pt-BR" sz="2000" dirty="0"/>
              <a:t>35% tem lesão associada no membro </a:t>
            </a:r>
            <a:r>
              <a:rPr lang="pt-BR" sz="2000" dirty="0" err="1"/>
              <a:t>ipsilateral</a:t>
            </a:r>
            <a:endParaRPr lang="pt-BR" sz="2000" dirty="0"/>
          </a:p>
          <a:p>
            <a:r>
              <a:rPr lang="pt-BR" sz="2000" dirty="0"/>
              <a:t>12% tem lesão do nervo isquiático</a:t>
            </a:r>
          </a:p>
        </p:txBody>
      </p:sp>
    </p:spTree>
    <p:extLst>
      <p:ext uri="{BB962C8B-B14F-4D97-AF65-F5344CB8AC3E}">
        <p14:creationId xmlns:p14="http://schemas.microsoft.com/office/powerpoint/2010/main" val="187383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334" r="-2" b="-2"/>
          <a:stretch/>
        </p:blipFill>
        <p:spPr>
          <a:xfrm>
            <a:off x="7499941" y="321732"/>
            <a:ext cx="4370327" cy="62145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396" b="6563"/>
          <a:stretch/>
        </p:blipFill>
        <p:spPr>
          <a:xfrm>
            <a:off x="321731" y="321732"/>
            <a:ext cx="708676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9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6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6" y="803049"/>
            <a:ext cx="2534095" cy="2470743"/>
          </a:xfrm>
          <a:prstGeom prst="rect">
            <a:avLst/>
          </a:prstGeom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51" y="3461344"/>
            <a:ext cx="2868705" cy="2438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pt-BR" dirty="0"/>
              <a:t>Objetivos do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pt-BR" sz="2000" dirty="0"/>
              <a:t>Restaurar a anatomia do acetábulo</a:t>
            </a:r>
          </a:p>
          <a:p>
            <a:r>
              <a:rPr lang="pt-BR" sz="2000" dirty="0"/>
              <a:t>Luxação e expostas - urgência</a:t>
            </a:r>
          </a:p>
          <a:p>
            <a:r>
              <a:rPr lang="pt-BR" sz="2000" dirty="0"/>
              <a:t>Pacientes jovens – osteossíntese</a:t>
            </a:r>
          </a:p>
          <a:p>
            <a:r>
              <a:rPr lang="pt-BR" sz="2000" dirty="0"/>
              <a:t>Idosos – avaliar artroplastia do quadril</a:t>
            </a:r>
          </a:p>
        </p:txBody>
      </p:sp>
    </p:spTree>
    <p:extLst>
      <p:ext uri="{BB962C8B-B14F-4D97-AF65-F5344CB8AC3E}">
        <p14:creationId xmlns:p14="http://schemas.microsoft.com/office/powerpoint/2010/main" val="252433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pt-BR" dirty="0"/>
              <a:t>Complicações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pt-BR" sz="2000"/>
              <a:t>TVP</a:t>
            </a:r>
          </a:p>
          <a:p>
            <a:r>
              <a:rPr lang="pt-BR" sz="2000"/>
              <a:t>Osteoartrite pós-traumática</a:t>
            </a:r>
          </a:p>
          <a:p>
            <a:r>
              <a:rPr lang="pt-BR" sz="2000"/>
              <a:t>Lesão do nervo isquiático</a:t>
            </a:r>
          </a:p>
          <a:p>
            <a:r>
              <a:rPr lang="pt-BR" sz="2000"/>
              <a:t>Ossificação heterotópica</a:t>
            </a:r>
          </a:p>
          <a:p>
            <a:r>
              <a:rPr lang="pt-BR" sz="2000"/>
              <a:t>Necrose avascular da cabeça femoral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2000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320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Fratura do anel pélvico e acetábulo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Jovens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Alta energia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Mortalidade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Anel pélvico x acetábulo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1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sz="60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Obrigado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5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Fraturas do anel pélvico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pt-BR" sz="2400" dirty="0"/>
              <a:t>3% de todas as fraturas</a:t>
            </a:r>
          </a:p>
          <a:p>
            <a:r>
              <a:rPr lang="pt-BR" sz="2400" dirty="0"/>
              <a:t>25% dos pacientes politraumatizados</a:t>
            </a:r>
          </a:p>
          <a:p>
            <a:r>
              <a:rPr lang="pt-BR" sz="2400" dirty="0"/>
              <a:t>23% com instabilidade hemodinâmica</a:t>
            </a:r>
          </a:p>
          <a:p>
            <a:r>
              <a:rPr lang="pt-BR" sz="2400" dirty="0"/>
              <a:t>12% das lesões instáveis possuem lesões urogenitais</a:t>
            </a:r>
          </a:p>
          <a:p>
            <a:r>
              <a:rPr lang="pt-BR" sz="2400" dirty="0"/>
              <a:t>Índice de mortalidade pode chegar a 50%</a:t>
            </a:r>
          </a:p>
        </p:txBody>
      </p:sp>
    </p:spTree>
    <p:extLst>
      <p:ext uri="{BB962C8B-B14F-4D97-AF65-F5344CB8AC3E}">
        <p14:creationId xmlns:p14="http://schemas.microsoft.com/office/powerpoint/2010/main" val="406223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21946"/>
            <a:ext cx="3425609" cy="2569207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5729" y="1062592"/>
            <a:ext cx="3433324" cy="2487915"/>
          </a:xfrm>
          <a:prstGeom prst="rect">
            <a:avLst/>
          </a:prstGeom>
        </p:spPr>
      </p:pic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60" y="330045"/>
            <a:ext cx="3301845" cy="39976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Anatomia </a:t>
            </a:r>
          </a:p>
        </p:txBody>
      </p:sp>
    </p:spTree>
    <p:extLst>
      <p:ext uri="{BB962C8B-B14F-4D97-AF65-F5344CB8AC3E}">
        <p14:creationId xmlns:p14="http://schemas.microsoft.com/office/powerpoint/2010/main" val="280628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91" y="2810760"/>
            <a:ext cx="4937911" cy="34071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36" y="321176"/>
            <a:ext cx="2113538" cy="21902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323" y="321176"/>
            <a:ext cx="2995245" cy="22164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pt-BR" sz="4000" dirty="0"/>
              <a:t>Relações anatômicas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pt-BR" sz="2400" dirty="0"/>
              <a:t>Principal fonte de hemorragia é venosa</a:t>
            </a:r>
          </a:p>
          <a:p>
            <a:r>
              <a:rPr lang="pt-BR" sz="2400" dirty="0"/>
              <a:t>Ramos da art. ilíaca interna, art. glútea superior e art. pudenda</a:t>
            </a:r>
          </a:p>
        </p:txBody>
      </p:sp>
    </p:spTree>
    <p:extLst>
      <p:ext uri="{BB962C8B-B14F-4D97-AF65-F5344CB8AC3E}">
        <p14:creationId xmlns:p14="http://schemas.microsoft.com/office/powerpoint/2010/main" val="293376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2062659"/>
            <a:ext cx="3425957" cy="2732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Exame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Discrepâncias de MMII</a:t>
            </a:r>
          </a:p>
          <a:p>
            <a:r>
              <a:rPr lang="pt-BR" dirty="0">
                <a:solidFill>
                  <a:schemeClr val="bg1"/>
                </a:solidFill>
              </a:rPr>
              <a:t>Deformidade rotacionais</a:t>
            </a:r>
          </a:p>
          <a:p>
            <a:r>
              <a:rPr lang="pt-BR" dirty="0">
                <a:solidFill>
                  <a:schemeClr val="bg1"/>
                </a:solidFill>
              </a:rPr>
              <a:t>Lesões abertas 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Hemorragia anal ou vaginal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“fratura exposta oculta”</a:t>
            </a:r>
          </a:p>
          <a:p>
            <a:r>
              <a:rPr lang="pt-BR" dirty="0">
                <a:solidFill>
                  <a:schemeClr val="bg1"/>
                </a:solidFill>
              </a:rPr>
              <a:t>Avaliação neurológica</a:t>
            </a:r>
          </a:p>
          <a:p>
            <a:r>
              <a:rPr lang="pt-BR" dirty="0">
                <a:solidFill>
                  <a:schemeClr val="bg1"/>
                </a:solidFill>
              </a:rPr>
              <a:t>Manobra de compressão dos ilíacos</a:t>
            </a:r>
          </a:p>
        </p:txBody>
      </p:sp>
    </p:spTree>
    <p:extLst>
      <p:ext uri="{BB962C8B-B14F-4D97-AF65-F5344CB8AC3E}">
        <p14:creationId xmlns:p14="http://schemas.microsoft.com/office/powerpoint/2010/main" val="36358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radiográfica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/>
          <a:lstStyle/>
          <a:p>
            <a:r>
              <a:rPr lang="pt-BR" dirty="0"/>
              <a:t>Série radiográfica de trauma: perfil cervical, AP de tórax e pelve</a:t>
            </a:r>
          </a:p>
          <a:p>
            <a:r>
              <a:rPr lang="pt-BR" dirty="0"/>
              <a:t>AP da pelve – 90%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4348"/>
            <a:ext cx="4456108" cy="37091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13" y="1932213"/>
            <a:ext cx="5108089" cy="4244750"/>
          </a:xfrm>
          <a:prstGeom prst="rect">
            <a:avLst/>
          </a:prstGeom>
        </p:spPr>
      </p:pic>
      <p:cxnSp>
        <p:nvCxnSpPr>
          <p:cNvPr id="7" name="Conector reto 6"/>
          <p:cNvCxnSpPr>
            <a:cxnSpLocks/>
          </p:cNvCxnSpPr>
          <p:nvPr/>
        </p:nvCxnSpPr>
        <p:spPr>
          <a:xfrm>
            <a:off x="2279374" y="2385391"/>
            <a:ext cx="106017" cy="1868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cxnSpLocks/>
          </p:cNvCxnSpPr>
          <p:nvPr/>
        </p:nvCxnSpPr>
        <p:spPr>
          <a:xfrm>
            <a:off x="1883121" y="2385390"/>
            <a:ext cx="106017" cy="1868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3482696" y="2295937"/>
            <a:ext cx="0" cy="2047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 flipH="1">
            <a:off x="3826565" y="2474842"/>
            <a:ext cx="59009" cy="17791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cxnSpLocks/>
            <a:stCxn id="4" idx="1"/>
          </p:cNvCxnSpPr>
          <p:nvPr/>
        </p:nvCxnSpPr>
        <p:spPr>
          <a:xfrm>
            <a:off x="838200" y="4108913"/>
            <a:ext cx="1699591" cy="29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 flipV="1">
            <a:off x="1357660" y="4406348"/>
            <a:ext cx="1180131" cy="1252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cxnSpLocks/>
          </p:cNvCxnSpPr>
          <p:nvPr/>
        </p:nvCxnSpPr>
        <p:spPr>
          <a:xfrm flipH="1">
            <a:off x="2927417" y="4343399"/>
            <a:ext cx="2254870" cy="629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 flipH="1" flipV="1">
            <a:off x="2927417" y="4432851"/>
            <a:ext cx="1565070" cy="1225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cxnSpLocks/>
          </p:cNvCxnSpPr>
          <p:nvPr/>
        </p:nvCxnSpPr>
        <p:spPr>
          <a:xfrm>
            <a:off x="2614616" y="4456042"/>
            <a:ext cx="6627" cy="14154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cxnSpLocks/>
          </p:cNvCxnSpPr>
          <p:nvPr/>
        </p:nvCxnSpPr>
        <p:spPr>
          <a:xfrm>
            <a:off x="3004242" y="4392356"/>
            <a:ext cx="62012" cy="147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32" y="3108491"/>
            <a:ext cx="5433229" cy="28116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32" y="620843"/>
            <a:ext cx="2555747" cy="1590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12" y="621122"/>
            <a:ext cx="2555747" cy="1590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pt-BR" sz="4000"/>
              <a:t>Tomografia computadorizada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pt-BR" sz="2400"/>
              <a:t>Fraturas da região posterior do osso ilíaco</a:t>
            </a:r>
          </a:p>
          <a:p>
            <a:r>
              <a:rPr lang="pt-BR" sz="2400"/>
              <a:t>Fraturas do sacro</a:t>
            </a:r>
          </a:p>
          <a:p>
            <a:r>
              <a:rPr lang="pt-BR" sz="2400"/>
              <a:t>Lesão lig. Posterior da art. Sacro-ilíaca</a:t>
            </a:r>
          </a:p>
          <a:p>
            <a:r>
              <a:rPr lang="pt-BR" sz="2400"/>
              <a:t>Planejamento do tto definitivo</a:t>
            </a:r>
          </a:p>
        </p:txBody>
      </p:sp>
    </p:spTree>
    <p:extLst>
      <p:ext uri="{BB962C8B-B14F-4D97-AF65-F5344CB8AC3E}">
        <p14:creationId xmlns:p14="http://schemas.microsoft.com/office/powerpoint/2010/main" val="86501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096DF0-0C62-40EF-AD15-2A4D8F606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74" y="1675227"/>
            <a:ext cx="10767652" cy="43941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681F83-DA14-4960-96D2-0575B3CB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Classificação</a:t>
            </a:r>
          </a:p>
        </p:txBody>
      </p:sp>
    </p:spTree>
    <p:extLst>
      <p:ext uri="{BB962C8B-B14F-4D97-AF65-F5344CB8AC3E}">
        <p14:creationId xmlns:p14="http://schemas.microsoft.com/office/powerpoint/2010/main" val="2194341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13612</TotalTime>
  <Words>412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Tema do Office</vt:lpstr>
      <vt:lpstr>Fratura da pelve</vt:lpstr>
      <vt:lpstr>Sumário </vt:lpstr>
      <vt:lpstr>Fraturas do anel pélvico </vt:lpstr>
      <vt:lpstr>Anatomia </vt:lpstr>
      <vt:lpstr>Relações anatômicas</vt:lpstr>
      <vt:lpstr>Exame físico</vt:lpstr>
      <vt:lpstr>Avaliação radiográfica</vt:lpstr>
      <vt:lpstr>Tomografia computadorizada</vt:lpstr>
      <vt:lpstr>Classificação</vt:lpstr>
      <vt:lpstr>Tipo A</vt:lpstr>
      <vt:lpstr>Tipo B</vt:lpstr>
      <vt:lpstr>Tipo C</vt:lpstr>
      <vt:lpstr>Tratamento inicial</vt:lpstr>
      <vt:lpstr>Tratamento </vt:lpstr>
      <vt:lpstr>Fratura estável – hemodinâmica estável</vt:lpstr>
      <vt:lpstr>Fratura estável – hemodinâmica instável</vt:lpstr>
      <vt:lpstr>Fratura instável hemodinâmica  estável</vt:lpstr>
      <vt:lpstr>Fratura INSTÁVEL – hemodinâmica INSTÁVEL</vt:lpstr>
      <vt:lpstr>Apresentação do PowerPoint</vt:lpstr>
      <vt:lpstr>Fixação externa de urgência</vt:lpstr>
      <vt:lpstr>Apresentação do PowerPoint</vt:lpstr>
      <vt:lpstr>Apresentação do PowerPoint</vt:lpstr>
      <vt:lpstr>Apresentação do PowerPoint</vt:lpstr>
      <vt:lpstr>Objetivos do tratamento</vt:lpstr>
      <vt:lpstr>Complicações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Fratura da pelve e quadril</dc:title>
  <dc:creator>Lucio Araujo Fernandes</dc:creator>
  <cp:lastModifiedBy>DANIEL FERNANDES</cp:lastModifiedBy>
  <cp:revision>83</cp:revision>
  <dcterms:created xsi:type="dcterms:W3CDTF">2017-03-15T08:15:34Z</dcterms:created>
  <dcterms:modified xsi:type="dcterms:W3CDTF">2017-09-22T11:10:04Z</dcterms:modified>
</cp:coreProperties>
</file>